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70" r:id="rId3"/>
    <p:sldId id="290" r:id="rId4"/>
    <p:sldId id="296" r:id="rId5"/>
    <p:sldId id="291" r:id="rId6"/>
    <p:sldId id="292" r:id="rId7"/>
    <p:sldId id="293" r:id="rId8"/>
    <p:sldId id="297" r:id="rId9"/>
    <p:sldId id="29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EAAF"/>
    <a:srgbClr val="EAB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11517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5047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3420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16130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11393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6215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77209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6125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664176" cy="1320800"/>
          </a:xfrm>
        </p:spPr>
        <p:txBody>
          <a:bodyPr>
            <a:noAutofit/>
          </a:bodyPr>
          <a:lstStyle>
            <a:lvl1pPr>
              <a:defRPr lang="en-US" sz="4400" b="1" kern="1200" dirty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7917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3187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7524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1481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924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5818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7078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9340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42880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56093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81BDB-AE87-4B47-802D-7E15F953166F}" type="datetimeFigureOut">
              <a:rPr lang="en-GB" smtClean="0"/>
              <a:pPr/>
              <a:t>19/01/2016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7FA2A6-DFAA-47C6-A97F-85AD3B8F049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3006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solidFill>
            <a:srgbClr val="FF0000"/>
          </a:solidFill>
          <a:latin typeface="Segoe Script" panose="020B0504020000000003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ro/url?sa=i&amp;rct=j&amp;q=&amp;esrc=s&amp;source=images&amp;cd=&amp;cad=rja&amp;uact=8&amp;ved=0ahUKEwi93N_JwszJAhWFtBoKHSMrAhcQjRwIBw&amp;url=http://lobservateurdumaroc.info/2014/03/04/protection-de-lenvironnement-le-gouvernement-marocain-triche/&amp;psig=AFQjCNEqnPrSNXE5THt-MfjgfDH0ffGPCA&amp;ust=1449672895460046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s://www.google.ro/imgres?imgurl=http://www.theexplorationplace.com/eforest/forest.jpg&amp;imgrefurl=http://www.theexplorationplace.com/eforest/page03_fr.html&amp;h=321&amp;w=480&amp;tbnid=06ObFig4fxoelM:&amp;docid=YuB5q2KLILFYcM&amp;ei=le9mVqKgCIKasAHrop7YDA&amp;tbm=isch&amp;ved=0ahUKEwjivvXpwszJAhUCDSwKHWuRB8sQMwgmKAkwC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o/url?sa=i&amp;rct=j&amp;q=&amp;esrc=s&amp;source=images&amp;cd=&amp;cad=rja&amp;uact=8&amp;ved=0ahUKEwiFq5L-w8zJAhXDXhoKHVFsBUEQjRwIBw&amp;url=http://www.cieau.com/tout-sur-l-eau/le-cycle-naturel-de-l-eau&amp;psig=AFQjCNEpoqHPo447nxFfu3sOhLo4nlFR-A&amp;ust=1449673291070203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google.ro/imgres?imgurl=http://mieux-vivre.auchan.fr/sites/mieux-vivre/files/magazine/dangers_surexposition_soleil2_original.jpg&amp;imgrefurl=http://mieux-vivre.auchan.fr/magazine/secrets-de-beaute/en-quoi-le-soleil-peut-il-etre-dangereux&amp;h=2217&amp;w=4263&amp;tbnid=18MJ9X91r_0PvM:&amp;docid=OryFNSTzbBn2YM&amp;ei=J_BmVo-3AculsgG2s6iQDQ&amp;tbm=isch&amp;ved=0ahUKEwjP5r2vw8zJAhXLkiwKHbYZCtIQMwhDKBEwE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s://www.google.ro/imgres?imgurl=https://image.jimcdn.com/app/cms/image/transf/dimension=240x1024:format=jpg/path/s17de9e4d6e4c7e30/image/i9e4f415d0418d1ec/version/1304758339/image.jpg&amp;imgrefurl=http://www.jardinecoleau.com/infos-utiles/cultiver-sans-terre/&amp;h=171&amp;w=240&amp;tbnid=8cu14zLtPRpK3M:&amp;docid=EBRmNUSD2CjriM&amp;ei=E_FmVvSLBIi8swGBxIfQCQ&amp;tbm=isch&amp;ved=0ahUKEwi04YSgxMzJAhUI3iwKHQHiAZoQMwg9KBUwFQ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o/url?sa=i&amp;rct=j&amp;q=&amp;esrc=s&amp;source=images&amp;cd=&amp;cad=rja&amp;uact=8&amp;ved=0ahUKEwjarIjOxczJAhUJnBoKHdEBDwkQjRwIBw&amp;url=http://www.e-orientations.com/metiers/technicien-du-traitement-des-eaux&amp;bvm=bv.109332125,d.bGg&amp;psig=AFQjCNHLa6Rh3OWaUi9HiiiPMirVz0kusA&amp;ust=1449673718268948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s://www.google.ro/url?sa=i&amp;rct=j&amp;q=&amp;esrc=s&amp;source=images&amp;cd=&amp;cad=rja&amp;uact=8&amp;ved=0ahUKEwjQofL-xMzJAhWCTxoKHWPRA18QjRwIBw&amp;url=http://www.reunion-ocean.com/l-ocean-de-la-reunion/&amp;bvm=bv.109332125,d.bGg&amp;psig=AFQjCNGA-scI3vDa9J2VsTYD_xYDt_Daag&amp;ust=144967352117585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eg"/><Relationship Id="rId2" Type="http://schemas.openxmlformats.org/officeDocument/2006/relationships/hyperlink" Target="https://www.google.ro/imgres?imgurl=http://static4.depositphotos.com/1030387/399/v/950/depositphotos_3990098-Global-Pollution.jpg&amp;imgrefurl=http://libraryguides.cerritos.edu/content.php?pid=387800&amp;sid=3177886&amp;h=768&amp;w=1024&amp;tbnid=_Dk6_Qw2ffW2BM:&amp;docid=ksEgvZ3Gc29d1M&amp;ei=nPJmVpDdGIa3sQG1yJJY&amp;tbm=isch&amp;ved=0ahUKEwiQm8zbxczJAhWGWywKHTWkBAsQMwhaKCAw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o/imgres?imgurl=http://www.china-mike.com/wp-content/uploads/2011/03/china-pollution-coal-power-plants-smog.jpg&amp;imgrefurl=http://www.china-mike.com/facts-about-china/facts-pollution-environment-energy/&amp;h=368&amp;w=640&amp;tbnid=7qBHpDJBe4bhwM:&amp;docid=OqdXhBHtPFdBmM&amp;ei=nPJmVpDdGIa3sQG1yJJY&amp;tbm=isch&amp;ved=0ahUKEwiQm8zbxczJAhWGWywKHTWkBAsQMwhTKBkwGQ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s://www.google.ro/imgres?imgurl=http://cdn.coastalcare.org/wp-content/images/issues/pollution/plastic/Seabed-pollution.jpg&amp;imgrefurl=http://plastic-pollution.org/&amp;h=393&amp;w=590&amp;tbnid=VRi6A3eucnnrzM:&amp;docid=KPunkvzOmN3qeM&amp;ei=nPJmVpDdGIa3sQG1yJJY&amp;tbm=isch&amp;ved=0ahUKEwiQm8zbxczJAhWGWywKHTWkBAsQMwhpKC8wL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s://www.google.ro/imgres?imgurl=http://img.over-blog-kiwi.com/0/53/45/49/20140206/ob_26d2ec_2.jpg&amp;imgrefurl=http://vegetaliens.over-blog.com/2014/02/les-protocoles-hospitaliers-2-16-l-interdiction-de-boire-et-de-manger.html&amp;h=449&amp;w=600&amp;tbnid=kAexh6R653VjjM:&amp;docid=eWiDoZ46S0guuM&amp;ei=jfNmVvXVLsuosgHjy6agAQ&amp;tbm=isch&amp;ved=0ahUKEwi10NfOxszJAhVLlCwKHeOlCRQQMwg8KBcwF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o/imgres?imgurl=https://coeurdetoile.files.wordpress.com/2012/03/eau-pollue.jpg&amp;imgrefurl=https://coeurdetoile.wordpress.com/category/sortir-de-lillusion/&amp;h=283&amp;w=424&amp;tbnid=BXI4Ji2W8c3gDM:&amp;docid=QJm87mGfezDn2M&amp;ei=wfNmVpipFcmmsgHAgJvYCg&amp;tbm=isch&amp;ved=0ahUKEwjYjaTnxszJAhVJkywKHUDABqsQMwhTKCswKw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s://www.google.ro/imgres?imgurl=http://innovationjockeys.net/wp-content/uploads/2015/09/air-pollution_focus_0.jpg&amp;imgrefurl=http://innovationjockeys.net/controlling-air-pollution-by-using-sensors/&amp;h=475&amp;w=613&amp;tbnid=iuSf4V8FnRjWGM:&amp;docid=qr84Csurz4CXnM&amp;ei=nPJmVpDdGIa3sQG1yJJY&amp;tbm=isch&amp;ved=0ahUKEwiQm8zbxczJAhWGWywKHTWkBAsQMwhyKDgwO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google.ro/url?sa=i&amp;rct=j&amp;q=&amp;esrc=s&amp;source=images&amp;cd=&amp;cad=rja&amp;uact=8&amp;ved=0ahUKEwim9-CHx8zJAhWDtRoKHXrTCu4QjRwIBw&amp;url=http://www.atmosfair-bourgogne.org/fr/L-air-98.html&amp;psig=AFQjCNEH9ka5VXFHbqG6ekrbXFZpfMropw&amp;ust=144967410796765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www.google.ro/imgres?imgurl=http://www.aps.dz/media/k2/items/cache/31940fa182f546e64859b4b414e30c23_L.jpg&amp;imgrefurl=http://www.aps.dz/sante-sciences-tech/30992-environnement-les-oxydes-d-azote-nocifs-pour-le-syst%C3%A8me-respiratoire&amp;h=339&amp;w=600&amp;tbnid=8On5mqScw7RvWM:&amp;docid=8iZg9TyPZW7KMM&amp;ei=XfRmVrnzDcSsswGOwojwCw&amp;tbm=isch&amp;ved=0ahUKEwj5lc6xx8zJAhVE1iwKHQ4hAr4QMwhoKEMwQ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s://www.google.ro/imgres?imgurl=http://prepajeanbart.free.fr/images/air1.jpg&amp;imgrefurl=http://prepajeanbart.free.fr/parcours.htm&amp;h=327&amp;w=450&amp;tbnid=9Haacwuhfloa_M:&amp;docid=Gm55fzmchpDdHM&amp;ei=MvRmVu-KA4GLsgGZ5ZKIDQ&amp;tbm=isch&amp;ved=0ahUKEwjv64Kdx8zJAhWBhSwKHZmyBNEQMwhZKCUwJQ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4938" y="822739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8800">
                <a:latin typeface="Algerian" panose="04020705040A02060702" pitchFamily="82" charset="0"/>
              </a:rPr>
              <a:t>L’HOMME </a:t>
            </a:r>
            <a:r>
              <a:rPr lang="en-US" sz="8800" smtClean="0">
                <a:latin typeface="Algerian" panose="04020705040A02060702" pitchFamily="82" charset="0"/>
              </a:rPr>
              <a:t>ET </a:t>
            </a:r>
            <a:r>
              <a:rPr lang="en-US" sz="8800" dirty="0">
                <a:latin typeface="Algerian" panose="04020705040A02060702" pitchFamily="82" charset="0"/>
              </a:rPr>
              <a:t>L’ENVIRONNEMENT</a:t>
            </a:r>
            <a:endParaRPr lang="en-GB" sz="8800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3882" y="4405072"/>
            <a:ext cx="5784265" cy="2170540"/>
          </a:xfrm>
        </p:spPr>
        <p:txBody>
          <a:bodyPr>
            <a:noAutofit/>
          </a:bodyPr>
          <a:lstStyle/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Élève</a:t>
            </a:r>
            <a:r>
              <a:rPr lang="en-US" sz="3200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: </a:t>
            </a:r>
            <a:r>
              <a:rPr lang="en-US" sz="3200" b="1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ONOFREI FLORIN</a:t>
            </a:r>
            <a:endParaRPr lang="ro-RO" sz="3200" b="1" dirty="0" smtClean="0">
              <a:solidFill>
                <a:srgbClr val="FF0000"/>
              </a:solidFill>
              <a:latin typeface="Segoe Script" panose="020B0504020000000003" pitchFamily="34" charset="0"/>
              <a:ea typeface="+mj-ea"/>
              <a:cs typeface="+mj-cs"/>
            </a:endParaRPr>
          </a:p>
          <a:p>
            <a:pPr algn="l"/>
            <a:endParaRPr lang="en-US" sz="2000" dirty="0">
              <a:solidFill>
                <a:srgbClr val="FF0000"/>
              </a:solidFill>
              <a:latin typeface="Segoe Script" panose="020B0504020000000003" pitchFamily="34" charset="0"/>
              <a:ea typeface="+mj-ea"/>
              <a:cs typeface="+mj-cs"/>
            </a:endParaRPr>
          </a:p>
          <a:p>
            <a:pPr algn="l"/>
            <a:r>
              <a:rPr lang="en-US" sz="3200" dirty="0" err="1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Classe</a:t>
            </a:r>
            <a:r>
              <a:rPr lang="en-US" sz="3200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: </a:t>
            </a:r>
            <a:r>
              <a:rPr lang="ro-RO" sz="3200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VII-</a:t>
            </a:r>
            <a:r>
              <a:rPr lang="en-US" sz="3200" b="1" dirty="0" err="1">
                <a:solidFill>
                  <a:srgbClr val="FF0000"/>
                </a:solidFill>
                <a:latin typeface="Segoe Script" panose="020B0504020000000003" pitchFamily="34" charset="0"/>
              </a:rPr>
              <a:t>è</a:t>
            </a:r>
            <a:r>
              <a:rPr lang="en-US" sz="3200" b="1" dirty="0" err="1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me</a:t>
            </a:r>
            <a:r>
              <a:rPr lang="en-US" sz="3200" b="1" dirty="0" smtClean="0">
                <a:solidFill>
                  <a:srgbClr val="FF0000"/>
                </a:solidFill>
                <a:latin typeface="Segoe Script" panose="020B0504020000000003" pitchFamily="34" charset="0"/>
                <a:ea typeface="+mj-ea"/>
                <a:cs typeface="+mj-cs"/>
              </a:rPr>
              <a:t> A</a:t>
            </a:r>
            <a:endParaRPr lang="en-GB" sz="3200" b="1" dirty="0">
              <a:solidFill>
                <a:srgbClr val="FF0000"/>
              </a:solidFill>
              <a:latin typeface="Segoe Script" panose="020B0504020000000003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0945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506" y="58944"/>
            <a:ext cx="10851776" cy="1080120"/>
          </a:xfrm>
        </p:spPr>
        <p:txBody>
          <a:bodyPr>
            <a:noAutofit/>
          </a:bodyPr>
          <a:lstStyle/>
          <a:p>
            <a:pPr algn="l"/>
            <a:r>
              <a:rPr lang="fr-FR" sz="4400" dirty="0"/>
              <a:t>L’environnement</a:t>
            </a:r>
            <a:endParaRPr lang="en-US" sz="4400" dirty="0">
              <a:latin typeface="Segoe Script" panose="020B05040200000000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9075" y="1458131"/>
            <a:ext cx="6060720" cy="455858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42900" indent="-342900"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fr-FR" sz="2400" b="1" i="1" dirty="0">
                <a:solidFill>
                  <a:srgbClr val="0070C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L’environnement signifie </a:t>
            </a:r>
            <a:endParaRPr lang="fr-FR" sz="2400" b="1" i="1" dirty="0" smtClean="0">
              <a:solidFill>
                <a:srgbClr val="0070C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344613" lvl="2" indent="-430213" algn="l" defTabSz="9144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</a:pPr>
            <a:r>
              <a:rPr lang="fr-FR" sz="2000" i="1" dirty="0">
                <a:solidFill>
                  <a:srgbClr val="0070C0"/>
                </a:solidFill>
                <a:cs typeface="Arial" panose="020B0604020202020204" pitchFamily="34" charset="0"/>
              </a:rPr>
              <a:t>la nature</a:t>
            </a:r>
          </a:p>
          <a:p>
            <a:pPr marL="1344613" lvl="2" indent="-430213" algn="l" defTabSz="9144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</a:pPr>
            <a:r>
              <a:rPr lang="fr-FR" sz="2000" i="1" dirty="0">
                <a:solidFill>
                  <a:srgbClr val="0070C0"/>
                </a:solidFill>
                <a:cs typeface="Arial" panose="020B0604020202020204" pitchFamily="34" charset="0"/>
              </a:rPr>
              <a:t>la faune</a:t>
            </a:r>
          </a:p>
          <a:p>
            <a:pPr marL="1344613" lvl="2" indent="-430213" algn="l" defTabSz="9144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</a:pPr>
            <a:r>
              <a:rPr lang="fr-FR" sz="2000" i="1" dirty="0">
                <a:solidFill>
                  <a:srgbClr val="0070C0"/>
                </a:solidFill>
                <a:cs typeface="Arial" panose="020B0604020202020204" pitchFamily="34" charset="0"/>
              </a:rPr>
              <a:t>la flore ou la biodiversité</a:t>
            </a:r>
          </a:p>
          <a:p>
            <a:pPr marL="1344613" lvl="2" indent="-430213" algn="l" defTabSz="91440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v"/>
            </a:pPr>
            <a:r>
              <a:rPr lang="fr-FR" sz="2000" i="1" dirty="0">
                <a:solidFill>
                  <a:srgbClr val="0070C0"/>
                </a:solidFill>
                <a:cs typeface="Arial" panose="020B0604020202020204" pitchFamily="34" charset="0"/>
              </a:rPr>
              <a:t>mais aussi un ensemble d’éléments liés les uns aux autres par des relations </a:t>
            </a:r>
            <a:r>
              <a:rPr lang="fr-FR" sz="2000" i="1" dirty="0" smtClean="0">
                <a:solidFill>
                  <a:srgbClr val="0070C0"/>
                </a:solidFill>
                <a:cs typeface="Arial" panose="020B0604020202020204" pitchFamily="34" charset="0"/>
              </a:rPr>
              <a:t>complexes</a:t>
            </a:r>
            <a:endParaRPr lang="fr-FR" sz="2000" i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342900" indent="-342900" algn="l" defTabSz="9144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fr-FR" sz="2400" b="1" i="1" dirty="0">
                <a:solidFill>
                  <a:srgbClr val="0070C0"/>
                </a:solidFill>
                <a:cs typeface="Arial" panose="020B0604020202020204" pitchFamily="34" charset="0"/>
              </a:rPr>
              <a:t>Et NOUS sommes UN de ces </a:t>
            </a:r>
            <a:r>
              <a:rPr lang="fr-FR" sz="2400" b="1" i="1" dirty="0" smtClean="0">
                <a:solidFill>
                  <a:srgbClr val="0070C0"/>
                </a:solidFill>
                <a:cs typeface="Arial" panose="020B0604020202020204" pitchFamily="34" charset="0"/>
              </a:rPr>
              <a:t>éléments</a:t>
            </a:r>
            <a:endParaRPr lang="fr-FR" sz="2400" b="1" i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en-US" sz="2800" b="1" i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 descr="http://lobservateurdumaroc.info/wp-content/uploads/2014/03/environnement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924" y="2033534"/>
            <a:ext cx="5454299" cy="2885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674601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4" y="228600"/>
            <a:ext cx="10664176" cy="1320800"/>
          </a:xfrm>
        </p:spPr>
        <p:txBody>
          <a:bodyPr/>
          <a:lstStyle/>
          <a:p>
            <a:r>
              <a:rPr lang="fr-FR" dirty="0"/>
              <a:t>L’environnement constitue notre milieu de vie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84238" y="1705074"/>
            <a:ext cx="10857271" cy="19988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 smtClean="0">
                <a:solidFill>
                  <a:srgbClr val="0070C0"/>
                </a:solidFill>
              </a:rPr>
              <a:t>Il </a:t>
            </a:r>
            <a:r>
              <a:rPr lang="fr-FR" sz="2400" dirty="0">
                <a:solidFill>
                  <a:srgbClr val="0070C0"/>
                </a:solidFill>
              </a:rPr>
              <a:t>nous fournit des ressources sans lesquelles nous ne pouvons pas vivre, par exemple: </a:t>
            </a: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b="0" dirty="0" smtClean="0">
                <a:solidFill>
                  <a:srgbClr val="0070C0"/>
                </a:solidFill>
              </a:rPr>
              <a:t>Les </a:t>
            </a:r>
            <a:r>
              <a:rPr lang="fr-FR" sz="2000" b="0" dirty="0">
                <a:solidFill>
                  <a:srgbClr val="0070C0"/>
                </a:solidFill>
              </a:rPr>
              <a:t>forêts et les océans - produisent l’oxygène que nous </a:t>
            </a:r>
            <a:r>
              <a:rPr lang="fr-FR" sz="2000" b="0" dirty="0" smtClean="0">
                <a:solidFill>
                  <a:srgbClr val="0070C0"/>
                </a:solidFill>
              </a:rPr>
              <a:t>respirons</a:t>
            </a: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b="0" dirty="0" smtClean="0">
                <a:solidFill>
                  <a:srgbClr val="0070C0"/>
                </a:solidFill>
              </a:rPr>
              <a:t>L’atmosphère </a:t>
            </a:r>
            <a:r>
              <a:rPr lang="fr-FR" sz="2000" b="0" dirty="0">
                <a:solidFill>
                  <a:srgbClr val="0070C0"/>
                </a:solidFill>
              </a:rPr>
              <a:t>- nous protège des rayons du </a:t>
            </a:r>
            <a:r>
              <a:rPr lang="fr-FR" sz="2000" b="0" dirty="0" smtClean="0">
                <a:solidFill>
                  <a:srgbClr val="0070C0"/>
                </a:solidFill>
              </a:rPr>
              <a:t>soleil</a:t>
            </a: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b="0" dirty="0" smtClean="0">
                <a:solidFill>
                  <a:srgbClr val="0070C0"/>
                </a:solidFill>
              </a:rPr>
              <a:t>Le </a:t>
            </a:r>
            <a:r>
              <a:rPr lang="fr-FR" sz="2000" b="0" dirty="0">
                <a:solidFill>
                  <a:srgbClr val="0070C0"/>
                </a:solidFill>
              </a:rPr>
              <a:t>cycle naturel de l’eau - nous fournit de l’eau douce</a:t>
            </a:r>
            <a:endParaRPr lang="fr-FR" sz="2000" b="0" dirty="0" smtClean="0">
              <a:solidFill>
                <a:srgbClr val="0070C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 descr="Image result for les forets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40" y="3832966"/>
            <a:ext cx="3617114" cy="2728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age result for soleil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031" y="3872752"/>
            <a:ext cx="3560475" cy="2688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ttp://www.cieau.com/images/articles/images/cycle-eau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183" y="3872753"/>
            <a:ext cx="3512326" cy="2688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384912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4" y="228600"/>
            <a:ext cx="10664176" cy="1320800"/>
          </a:xfrm>
        </p:spPr>
        <p:txBody>
          <a:bodyPr/>
          <a:lstStyle/>
          <a:p>
            <a:r>
              <a:rPr lang="fr-FR" dirty="0"/>
              <a:t>L’environnement constitue notre milieu de vie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84238" y="1705074"/>
            <a:ext cx="10857271" cy="19988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 smtClean="0">
                <a:solidFill>
                  <a:srgbClr val="0070C0"/>
                </a:solidFill>
              </a:rPr>
              <a:t>Il </a:t>
            </a:r>
            <a:r>
              <a:rPr lang="fr-FR" sz="2400" dirty="0">
                <a:solidFill>
                  <a:srgbClr val="0070C0"/>
                </a:solidFill>
              </a:rPr>
              <a:t>nous fournit des ressources sans lesquelles nous ne pouvons pas vivre, par exemple: </a:t>
            </a: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dirty="0">
                <a:solidFill>
                  <a:srgbClr val="0070C0"/>
                </a:solidFill>
              </a:rPr>
              <a:t>Les sols arables - produisent notre </a:t>
            </a:r>
            <a:r>
              <a:rPr lang="fr-FR" sz="2000" dirty="0" smtClean="0">
                <a:solidFill>
                  <a:srgbClr val="0070C0"/>
                </a:solidFill>
              </a:rPr>
              <a:t>nourriture</a:t>
            </a: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dirty="0" smtClean="0">
                <a:solidFill>
                  <a:srgbClr val="0070C0"/>
                </a:solidFill>
              </a:rPr>
              <a:t>Les </a:t>
            </a:r>
            <a:r>
              <a:rPr lang="fr-FR" sz="2000" dirty="0">
                <a:solidFill>
                  <a:srgbClr val="0070C0"/>
                </a:solidFill>
              </a:rPr>
              <a:t>mers et les océans - nous donnent des poissons et des fruits de mer</a:t>
            </a:r>
            <a:endParaRPr lang="fr-FR" sz="2000" dirty="0" smtClean="0">
              <a:solidFill>
                <a:srgbClr val="0070C0"/>
              </a:solidFill>
            </a:endParaRPr>
          </a:p>
          <a:p>
            <a:pPr marL="1344613" lvl="2" indent="-430213">
              <a:buFont typeface="Wingdings" panose="05000000000000000000" pitchFamily="2" charset="2"/>
              <a:buChar char="v"/>
            </a:pPr>
            <a:r>
              <a:rPr lang="fr-FR" sz="2000" dirty="0">
                <a:solidFill>
                  <a:srgbClr val="0070C0"/>
                </a:solidFill>
              </a:rPr>
              <a:t>Les microorganismes et les plantes - nettoient une partie des eaux usées</a:t>
            </a:r>
            <a:endParaRPr lang="en-GB" sz="2000" dirty="0">
              <a:solidFill>
                <a:srgbClr val="0070C0"/>
              </a:solidFill>
            </a:endParaRPr>
          </a:p>
          <a:p>
            <a:pPr marL="914400" lvl="2" indent="0">
              <a:buNone/>
            </a:pPr>
            <a:endParaRPr lang="fr-FR" sz="2000" b="0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 descr="Image result for sol arable nourriture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38" y="3859591"/>
            <a:ext cx="3428856" cy="2701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http://s3-eu-west-1.amazonaws.com/s3outremer/reunion-ocean/oceandelareunion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872751"/>
            <a:ext cx="4114800" cy="2688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http://www.e-orientations.com/bdd/metier/technicien_traitement_eaux.jpg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941" y="3872750"/>
            <a:ext cx="3071568" cy="26886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250344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34" y="482600"/>
            <a:ext cx="10664176" cy="1320800"/>
          </a:xfrm>
        </p:spPr>
        <p:txBody>
          <a:bodyPr/>
          <a:lstStyle/>
          <a:p>
            <a:r>
              <a:rPr lang="fr-FR" dirty="0"/>
              <a:t>LA POLLUTION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5836" y="1289204"/>
            <a:ext cx="8243046" cy="301534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dirty="0" smtClean="0">
                <a:solidFill>
                  <a:srgbClr val="0070C0"/>
                </a:solidFill>
              </a:rPr>
              <a:t>Depuis </a:t>
            </a:r>
            <a:r>
              <a:rPr lang="fr-FR" dirty="0">
                <a:solidFill>
                  <a:srgbClr val="0070C0"/>
                </a:solidFill>
              </a:rPr>
              <a:t>plusieurs décennies, la qualité de l’environnement se dégrade et sa capacité à nous fournir ses précieux services se </a:t>
            </a:r>
            <a:r>
              <a:rPr lang="fr-FR" dirty="0" smtClean="0">
                <a:solidFill>
                  <a:srgbClr val="0070C0"/>
                </a:solidFill>
              </a:rPr>
              <a:t>réduit</a:t>
            </a: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dirty="0" smtClean="0">
                <a:solidFill>
                  <a:srgbClr val="0070C0"/>
                </a:solidFill>
              </a:rPr>
              <a:t>Les </a:t>
            </a:r>
            <a:r>
              <a:rPr lang="fr-FR" dirty="0">
                <a:solidFill>
                  <a:srgbClr val="0070C0"/>
                </a:solidFill>
              </a:rPr>
              <a:t>activités de l’homme sont à l’origine de cette </a:t>
            </a:r>
            <a:r>
              <a:rPr lang="fr-FR" dirty="0" smtClean="0">
                <a:solidFill>
                  <a:srgbClr val="0070C0"/>
                </a:solidFill>
              </a:rPr>
              <a:t>dégradation</a:t>
            </a:r>
            <a:endParaRPr lang="en-GB" dirty="0" smtClean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dirty="0" smtClean="0">
                <a:solidFill>
                  <a:srgbClr val="0070C0"/>
                </a:solidFill>
              </a:rPr>
              <a:t>Aujourd’hui</a:t>
            </a:r>
            <a:r>
              <a:rPr lang="fr-FR" dirty="0">
                <a:solidFill>
                  <a:srgbClr val="0070C0"/>
                </a:solidFill>
              </a:rPr>
              <a:t>, on associe de plus en plus souvent au mot environnement celui de </a:t>
            </a:r>
            <a:r>
              <a:rPr lang="fr-FR" dirty="0" smtClean="0">
                <a:solidFill>
                  <a:srgbClr val="0070C0"/>
                </a:solidFill>
              </a:rPr>
              <a:t>pollution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7" name="Picture 6" descr="Image result for pollution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384" y="1236553"/>
            <a:ext cx="3489264" cy="243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age result for pollution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17" y="3969403"/>
            <a:ext cx="3470183" cy="2508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mage result for pollution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280" y="3969403"/>
            <a:ext cx="4101104" cy="2508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18787517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858" y="609600"/>
            <a:ext cx="11775141" cy="1320800"/>
          </a:xfrm>
        </p:spPr>
        <p:txBody>
          <a:bodyPr/>
          <a:lstStyle/>
          <a:p>
            <a:r>
              <a:rPr lang="fr-FR" dirty="0"/>
              <a:t>LA NOURRITURE ET L’EAU POTABLE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1" y="1543204"/>
            <a:ext cx="6961238" cy="289432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sz="1800" dirty="0" smtClean="0">
                <a:solidFill>
                  <a:srgbClr val="0070C0"/>
                </a:solidFill>
              </a:rPr>
              <a:t>Tout </a:t>
            </a:r>
            <a:r>
              <a:rPr lang="fr-FR" sz="1800" dirty="0">
                <a:solidFill>
                  <a:srgbClr val="0070C0"/>
                </a:solidFill>
              </a:rPr>
              <a:t>ce que nous mangeons et buvons provient de la </a:t>
            </a:r>
            <a:r>
              <a:rPr lang="fr-FR" sz="1800" dirty="0" smtClean="0">
                <a:solidFill>
                  <a:srgbClr val="0070C0"/>
                </a:solidFill>
              </a:rPr>
              <a:t>nature</a:t>
            </a: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sz="1800" dirty="0" smtClean="0">
                <a:solidFill>
                  <a:srgbClr val="0070C0"/>
                </a:solidFill>
              </a:rPr>
              <a:t>Toute </a:t>
            </a:r>
            <a:r>
              <a:rPr lang="fr-FR" sz="1800" dirty="0">
                <a:solidFill>
                  <a:srgbClr val="0070C0"/>
                </a:solidFill>
              </a:rPr>
              <a:t>pollution finit par se retrouver un jour dans notre </a:t>
            </a:r>
            <a:r>
              <a:rPr lang="fr-FR" sz="1800" dirty="0" smtClean="0">
                <a:solidFill>
                  <a:srgbClr val="0070C0"/>
                </a:solidFill>
              </a:rPr>
              <a:t>nourriture</a:t>
            </a:r>
            <a:endParaRPr lang="fr-FR" sz="1800" dirty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sz="1800" dirty="0" smtClean="0">
                <a:solidFill>
                  <a:srgbClr val="0070C0"/>
                </a:solidFill>
              </a:rPr>
              <a:t>Ces </a:t>
            </a:r>
            <a:r>
              <a:rPr lang="fr-FR" sz="1800" dirty="0">
                <a:solidFill>
                  <a:srgbClr val="0070C0"/>
                </a:solidFill>
              </a:rPr>
              <a:t>polluants peuvent nous provoquer des maladies </a:t>
            </a:r>
            <a:r>
              <a:rPr lang="fr-FR" sz="1800" dirty="0" smtClean="0">
                <a:solidFill>
                  <a:srgbClr val="0070C0"/>
                </a:solidFill>
              </a:rPr>
              <a:t>graves</a:t>
            </a: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sz="1800" dirty="0" smtClean="0">
                <a:solidFill>
                  <a:srgbClr val="0070C0"/>
                </a:solidFill>
              </a:rPr>
              <a:t>Nous </a:t>
            </a:r>
            <a:r>
              <a:rPr lang="fr-FR" sz="1800" dirty="0">
                <a:solidFill>
                  <a:srgbClr val="0070C0"/>
                </a:solidFill>
              </a:rPr>
              <a:t>devons donc éviter de polluer les sols et les </a:t>
            </a:r>
            <a:r>
              <a:rPr lang="fr-FR" sz="1800" dirty="0" smtClean="0">
                <a:solidFill>
                  <a:srgbClr val="0070C0"/>
                </a:solidFill>
              </a:rPr>
              <a:t>eaux</a:t>
            </a: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r>
              <a:rPr lang="fr-FR" sz="1800" dirty="0" smtClean="0">
                <a:solidFill>
                  <a:srgbClr val="0070C0"/>
                </a:solidFill>
              </a:rPr>
              <a:t>Nous </a:t>
            </a:r>
            <a:r>
              <a:rPr lang="fr-FR" sz="1800" dirty="0">
                <a:solidFill>
                  <a:srgbClr val="0070C0"/>
                </a:solidFill>
              </a:rPr>
              <a:t>ne devons pas répandre des produits chimiques à l’excès</a:t>
            </a:r>
            <a:endParaRPr lang="fr-FR" sz="1800" dirty="0" smtClean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spcBef>
                <a:spcPts val="1200"/>
              </a:spcBef>
            </a:pPr>
            <a:endParaRPr lang="fr-FR" sz="2400" b="0" dirty="0">
              <a:solidFill>
                <a:srgbClr val="0070C0"/>
              </a:solidFill>
            </a:endParaRPr>
          </a:p>
        </p:txBody>
      </p:sp>
      <p:pic>
        <p:nvPicPr>
          <p:cNvPr id="6" name="Picture 5" descr="Image result for manger et boire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596" y="1543203"/>
            <a:ext cx="4044203" cy="2464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mage result for pollution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9" y="4437530"/>
            <a:ext cx="3374932" cy="2205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age result for polluer les eaux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802" y="4437530"/>
            <a:ext cx="3073794" cy="22053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1296343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355600"/>
            <a:ext cx="10664176" cy="1320800"/>
          </a:xfrm>
        </p:spPr>
        <p:txBody>
          <a:bodyPr/>
          <a:lstStyle/>
          <a:p>
            <a:r>
              <a:rPr lang="fr-FR" dirty="0"/>
              <a:t>L’AIR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4022" y="1515876"/>
            <a:ext cx="9441420" cy="18489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>
                <a:solidFill>
                  <a:srgbClr val="0070C0"/>
                </a:solidFill>
              </a:rPr>
              <a:t>L’air nous est absolument indispensable. Nous ne pouvons pas survivre plus de quelques minutes sans </a:t>
            </a:r>
            <a:r>
              <a:rPr lang="fr-FR" sz="2400" dirty="0" smtClean="0">
                <a:solidFill>
                  <a:srgbClr val="0070C0"/>
                </a:solidFill>
              </a:rPr>
              <a:t>respirer.</a:t>
            </a:r>
            <a:endParaRPr lang="fr-FR" sz="2400" b="0" dirty="0">
              <a:solidFill>
                <a:srgbClr val="0070C0"/>
              </a:solidFill>
            </a:endParaRPr>
          </a:p>
        </p:txBody>
      </p:sp>
      <p:pic>
        <p:nvPicPr>
          <p:cNvPr id="6" name="Picture 5" descr="http://www.atmosfair-bourgogne.org/medias/images/compo_dair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34" y="2547915"/>
            <a:ext cx="7934760" cy="3960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75180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355600"/>
            <a:ext cx="10664176" cy="1320800"/>
          </a:xfrm>
        </p:spPr>
        <p:txBody>
          <a:bodyPr/>
          <a:lstStyle/>
          <a:p>
            <a:r>
              <a:rPr lang="fr-FR" dirty="0"/>
              <a:t>L’AIR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4022" y="1515876"/>
            <a:ext cx="9973660" cy="184892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/>
            <a:r>
              <a:rPr lang="fr-FR" sz="2400" dirty="0">
                <a:solidFill>
                  <a:srgbClr val="0070C0"/>
                </a:solidFill>
              </a:rPr>
              <a:t>Quand nous respirons, nous inhalons de l’oxygène, mais aussi les gaz nocifs de l’atmosphère</a:t>
            </a:r>
          </a:p>
          <a:p>
            <a:pPr marL="363538" indent="-363538"/>
            <a:r>
              <a:rPr lang="fr-FR" sz="2400" dirty="0">
                <a:solidFill>
                  <a:srgbClr val="0070C0"/>
                </a:solidFill>
              </a:rPr>
              <a:t>À chaque inspiration, nous absorbons un peu de </a:t>
            </a:r>
            <a:r>
              <a:rPr lang="fr-FR" sz="2400" dirty="0" smtClean="0">
                <a:solidFill>
                  <a:srgbClr val="0070C0"/>
                </a:solidFill>
              </a:rPr>
              <a:t>poison</a:t>
            </a:r>
          </a:p>
          <a:p>
            <a:pPr marL="363538" indent="-363538"/>
            <a:r>
              <a:rPr lang="fr-FR" sz="2400" dirty="0">
                <a:solidFill>
                  <a:srgbClr val="0070C0"/>
                </a:solidFill>
              </a:rPr>
              <a:t>Nous ne devons donc pas polluer notre atmosphère</a:t>
            </a:r>
          </a:p>
        </p:txBody>
      </p:sp>
      <p:pic>
        <p:nvPicPr>
          <p:cNvPr id="5" name="Picture 4" descr="Image result for gaz nocifs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41" y="3364801"/>
            <a:ext cx="4431647" cy="2847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Image result for l'air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368" y="3364801"/>
            <a:ext cx="4233303" cy="2847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071093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228600"/>
            <a:ext cx="10664176" cy="1320800"/>
          </a:xfrm>
        </p:spPr>
        <p:txBody>
          <a:bodyPr/>
          <a:lstStyle/>
          <a:p>
            <a:r>
              <a:rPr lang="fr-FR" dirty="0"/>
              <a:t>Que faut-il faire pour protéger l’environnement?</a:t>
            </a:r>
            <a:endParaRPr lang="en-GB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50334" y="1801906"/>
            <a:ext cx="8419449" cy="46526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lang="en-US" sz="2000" b="1" i="1" kern="12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GB" sz="2400" b="1" i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Se déplacer avec les transports publics, à pied ou à </a:t>
            </a:r>
            <a:r>
              <a:rPr lang="fr-FR" sz="2400" dirty="0" smtClean="0">
                <a:solidFill>
                  <a:srgbClr val="0070C0"/>
                </a:solidFill>
              </a:rPr>
              <a:t>vélo</a:t>
            </a: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Ne pas jeter les papiers et les déchets dans la </a:t>
            </a:r>
            <a:r>
              <a:rPr lang="fr-FR" sz="2400" dirty="0" smtClean="0">
                <a:solidFill>
                  <a:srgbClr val="0070C0"/>
                </a:solidFill>
              </a:rPr>
              <a:t>nature</a:t>
            </a:r>
            <a:endParaRPr lang="fr-FR" sz="2400" dirty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Sélectionner ce qu’on </a:t>
            </a:r>
            <a:r>
              <a:rPr lang="fr-FR" sz="2400" dirty="0" smtClean="0">
                <a:solidFill>
                  <a:srgbClr val="0070C0"/>
                </a:solidFill>
              </a:rPr>
              <a:t>jette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2400" dirty="0" smtClean="0">
                <a:solidFill>
                  <a:srgbClr val="0070C0"/>
                </a:solidFill>
              </a:rPr>
              <a:t> </a:t>
            </a:r>
            <a:endParaRPr lang="fr-FR" sz="2400" b="0" dirty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Éteindre la lumière quand on sort d’une </a:t>
            </a:r>
            <a:r>
              <a:rPr lang="fr-FR" sz="2400" dirty="0" smtClean="0">
                <a:solidFill>
                  <a:srgbClr val="0070C0"/>
                </a:solidFill>
              </a:rPr>
              <a:t>pièce </a:t>
            </a:r>
            <a:endParaRPr lang="fr-FR" sz="2400" b="0" dirty="0">
              <a:solidFill>
                <a:srgbClr val="0070C0"/>
              </a:solidFill>
            </a:endParaRP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Éteindre le chauffage quand on n’est pas </a:t>
            </a:r>
            <a:r>
              <a:rPr lang="fr-FR" sz="2400" dirty="0" smtClean="0">
                <a:solidFill>
                  <a:srgbClr val="0070C0"/>
                </a:solidFill>
              </a:rPr>
              <a:t>là</a:t>
            </a: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Planter des </a:t>
            </a:r>
            <a:r>
              <a:rPr lang="fr-FR" sz="2400" dirty="0" smtClean="0">
                <a:solidFill>
                  <a:srgbClr val="0070C0"/>
                </a:solidFill>
              </a:rPr>
              <a:t>arbres</a:t>
            </a: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Ne pas laisser couler l’eau trop </a:t>
            </a:r>
            <a:r>
              <a:rPr lang="fr-FR" sz="2400" dirty="0" smtClean="0">
                <a:solidFill>
                  <a:srgbClr val="0070C0"/>
                </a:solidFill>
              </a:rPr>
              <a:t>longtemps</a:t>
            </a: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Prendre une douche plutôt qu’un </a:t>
            </a:r>
            <a:r>
              <a:rPr lang="fr-FR" sz="2400" dirty="0" smtClean="0">
                <a:solidFill>
                  <a:srgbClr val="0070C0"/>
                </a:solidFill>
              </a:rPr>
              <a:t>bain</a:t>
            </a:r>
          </a:p>
          <a:p>
            <a:pPr marL="363538" indent="-363538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fr-FR" sz="2400" dirty="0">
                <a:solidFill>
                  <a:srgbClr val="0070C0"/>
                </a:solidFill>
              </a:rPr>
              <a:t>Manger les fruits et les légumes de saison</a:t>
            </a:r>
            <a:endParaRPr lang="fr-FR" sz="2200" b="0" dirty="0">
              <a:solidFill>
                <a:srgbClr val="0070C0"/>
              </a:solidFill>
            </a:endParaRPr>
          </a:p>
        </p:txBody>
      </p:sp>
      <p:pic>
        <p:nvPicPr>
          <p:cNvPr id="6" name="Picture 5" descr="C:\Users\Florin\Pictures\planet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842" y="1399120"/>
            <a:ext cx="1779495" cy="116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C:\Users\Florin\Pictures\planete7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297" y="2882981"/>
            <a:ext cx="1030943" cy="765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Users\Florin\Pictures\planete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1800"/>
          <a:stretch/>
        </p:blipFill>
        <p:spPr bwMode="auto">
          <a:xfrm>
            <a:off x="7189871" y="2627863"/>
            <a:ext cx="2246899" cy="111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Florin\Pictures\planete5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375" y="3963480"/>
            <a:ext cx="914400" cy="1147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Florin\Pictures\planete3.jpg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219" y="4634903"/>
            <a:ext cx="1076325" cy="1288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Florin\Pictures\planete5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440" y="2749491"/>
            <a:ext cx="1067982" cy="1032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:\Users\Florin\Pictures\planete4.jpg"/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642" y="6030434"/>
            <a:ext cx="2373153" cy="6037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6608438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1217</TotalTime>
  <Words>385</Words>
  <Application>Microsoft Office PowerPoint</Application>
  <PresentationFormat>Custom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Facet</vt:lpstr>
      <vt:lpstr>L’HOMME ET L’ENVIRONNEMENT</vt:lpstr>
      <vt:lpstr>L’environnement</vt:lpstr>
      <vt:lpstr>L’environnement constitue notre milieu de vie</vt:lpstr>
      <vt:lpstr>L’environnement constitue notre milieu de vie</vt:lpstr>
      <vt:lpstr>LA POLLUTION</vt:lpstr>
      <vt:lpstr>LA NOURRITURE ET L’EAU POTABLE</vt:lpstr>
      <vt:lpstr>L’AIR</vt:lpstr>
      <vt:lpstr>L’AIR</vt:lpstr>
      <vt:lpstr>Que faut-il faire pour protéger l’environnement?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Florin Onofrei</dc:creator>
  <cp:lastModifiedBy>Onofrei Florin</cp:lastModifiedBy>
  <cp:revision>107</cp:revision>
  <dcterms:created xsi:type="dcterms:W3CDTF">2015-04-26T13:33:19Z</dcterms:created>
  <dcterms:modified xsi:type="dcterms:W3CDTF">2016-01-19T17:32:57Z</dcterms:modified>
</cp:coreProperties>
</file>